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2" r:id="rId3"/>
    <p:sldId id="263" r:id="rId4"/>
    <p:sldId id="264" r:id="rId5"/>
    <p:sldId id="265" r:id="rId6"/>
    <p:sldId id="269" r:id="rId7"/>
    <p:sldId id="270" r:id="rId8"/>
    <p:sldId id="271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951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940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65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97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54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034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350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894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17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226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963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B58D0-5992-4660-A3ED-D2842B967330}" type="datetimeFigureOut">
              <a:rPr lang="it-IT" smtClean="0"/>
              <a:t>27/02/2016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08D23-97B2-469C-8214-4F98AE1E47A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2961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584175"/>
          </a:xfrm>
        </p:spPr>
        <p:txBody>
          <a:bodyPr>
            <a:normAutofit/>
          </a:bodyPr>
          <a:lstStyle/>
          <a:p>
            <a:r>
              <a:rPr lang="it-IT" dirty="0" smtClean="0"/>
              <a:t>DSA: lo stato dell’arte</a:t>
            </a:r>
            <a:br>
              <a:rPr lang="it-IT" dirty="0" smtClean="0"/>
            </a:br>
            <a:r>
              <a:rPr lang="it-IT" sz="2400" dirty="0" smtClean="0"/>
              <a:t>Istituzioni, didattica, riabilitazione e utenza a confronto</a:t>
            </a:r>
            <a:endParaRPr lang="it-IT" sz="2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2276872"/>
            <a:ext cx="8208912" cy="4176464"/>
          </a:xfrm>
        </p:spPr>
        <p:txBody>
          <a:bodyPr>
            <a:normAutofit fontScale="92500" lnSpcReduction="10000"/>
          </a:bodyPr>
          <a:lstStyle/>
          <a:p>
            <a:endParaRPr lang="it-IT" dirty="0" smtClean="0"/>
          </a:p>
          <a:p>
            <a:r>
              <a:rPr lang="it-IT" b="1" i="1" dirty="0" smtClean="0"/>
              <a:t>Premesse scientifiche e strumenti operativi</a:t>
            </a:r>
          </a:p>
          <a:p>
            <a:r>
              <a:rPr lang="it-IT" b="1" i="1" dirty="0"/>
              <a:t>p</a:t>
            </a:r>
            <a:r>
              <a:rPr lang="it-IT" b="1" i="1" dirty="0" smtClean="0"/>
              <a:t>er la valutazione preventiva</a:t>
            </a:r>
          </a:p>
          <a:p>
            <a:r>
              <a:rPr lang="it-IT" b="1" i="1" dirty="0"/>
              <a:t>d</a:t>
            </a:r>
            <a:r>
              <a:rPr lang="it-IT" b="1" i="1" dirty="0" smtClean="0"/>
              <a:t>el rischio di DSA</a:t>
            </a:r>
          </a:p>
          <a:p>
            <a:endParaRPr lang="it-IT" b="1" i="1" dirty="0" smtClean="0"/>
          </a:p>
          <a:p>
            <a:r>
              <a:rPr lang="it-IT" sz="2000" b="1" i="1" dirty="0" smtClean="0"/>
              <a:t>Dr. Giovanni Maria Guazzo</a:t>
            </a:r>
          </a:p>
          <a:p>
            <a:r>
              <a:rPr lang="it-IT" sz="2000" b="1" i="1" dirty="0" smtClean="0"/>
              <a:t>Dr. Benito Michelizza</a:t>
            </a:r>
          </a:p>
          <a:p>
            <a:endParaRPr lang="it-IT" sz="2000" b="1" i="1" dirty="0"/>
          </a:p>
          <a:p>
            <a:endParaRPr lang="it-IT" sz="2000" b="1" i="1" dirty="0" smtClean="0"/>
          </a:p>
          <a:p>
            <a:pPr algn="l"/>
            <a:r>
              <a:rPr lang="it-IT" sz="2000" b="1" i="1" dirty="0"/>
              <a:t> </a:t>
            </a:r>
            <a:r>
              <a:rPr lang="it-IT" sz="2000" b="1" i="1" dirty="0" smtClean="0"/>
              <a:t>    </a:t>
            </a:r>
            <a:r>
              <a:rPr lang="it-IT" sz="2000" dirty="0" smtClean="0"/>
              <a:t>Vasto 27 febbraio 2016</a:t>
            </a:r>
            <a:endParaRPr lang="it-IT" sz="2000" b="1" i="1" dirty="0"/>
          </a:p>
        </p:txBody>
      </p:sp>
    </p:spTree>
    <p:extLst>
      <p:ext uri="{BB962C8B-B14F-4D97-AF65-F5344CB8AC3E}">
        <p14:creationId xmlns:p14="http://schemas.microsoft.com/office/powerpoint/2010/main" val="126836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it-IT" sz="3600" dirty="0" smtClean="0"/>
              <a:t>DSA: lo stato dell’arte</a:t>
            </a:r>
            <a:br>
              <a:rPr lang="it-IT" sz="3600" dirty="0" smtClean="0"/>
            </a:br>
            <a:r>
              <a:rPr lang="it-IT" sz="2400" dirty="0" smtClean="0"/>
              <a:t>Istituzioni, didattica, riabilitazione e utenza a confronto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E</a:t>
            </a:r>
            <a:r>
              <a:rPr lang="it-IT" dirty="0" smtClean="0"/>
              <a:t>ziologia </a:t>
            </a:r>
          </a:p>
          <a:p>
            <a:pPr marL="0" indent="0" algn="ctr">
              <a:buNone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r>
              <a:rPr lang="it-IT" dirty="0" smtClean="0"/>
              <a:t>Familiarità  (componente genetica)</a:t>
            </a:r>
          </a:p>
          <a:p>
            <a:pPr marL="514350" indent="-514350">
              <a:buFont typeface="+mj-lt"/>
              <a:buAutoNum type="arabicPeriod"/>
            </a:pPr>
            <a:endParaRPr lang="it-IT" dirty="0"/>
          </a:p>
          <a:p>
            <a:pPr marL="514350" indent="-514350">
              <a:buFont typeface="+mj-lt"/>
              <a:buAutoNum type="arabicPeriod"/>
            </a:pPr>
            <a:r>
              <a:rPr lang="it-IT" dirty="0" smtClean="0"/>
              <a:t>Ambiente </a:t>
            </a:r>
          </a:p>
          <a:p>
            <a:pPr marL="0" indent="0" algn="ctr">
              <a:buNone/>
            </a:pPr>
            <a:endParaRPr lang="it-IT" dirty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r>
              <a:rPr lang="it-IT" sz="1800" dirty="0" smtClean="0"/>
              <a:t>Vasto  27 febbraio 2016</a:t>
            </a:r>
            <a:endParaRPr lang="it-IT" sz="1800" dirty="0"/>
          </a:p>
          <a:p>
            <a:pPr marL="0" indent="0" algn="ctr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7067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DSA: lo stato dell’arte</a:t>
            </a:r>
            <a:br>
              <a:rPr lang="it-IT" sz="3200" dirty="0" smtClean="0"/>
            </a:br>
            <a:r>
              <a:rPr lang="it-IT" sz="2000" dirty="0" smtClean="0"/>
              <a:t>Istituzioni, didattica, riabilitazione e utenza a confronto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 algn="ctr"/>
            <a:endParaRPr lang="it-IT" sz="1800" dirty="0" smtClean="0"/>
          </a:p>
          <a:p>
            <a:pPr marL="0" indent="0" algn="ctr">
              <a:buNone/>
            </a:pPr>
            <a:r>
              <a:rPr lang="it-IT" sz="2800" dirty="0" smtClean="0"/>
              <a:t>Genetica dei tratti semplici</a:t>
            </a:r>
          </a:p>
          <a:p>
            <a:pPr marL="0" indent="0" algn="ctr">
              <a:buNone/>
            </a:pPr>
            <a:endParaRPr lang="it-IT" sz="1800" dirty="0"/>
          </a:p>
          <a:p>
            <a:pPr marL="0" indent="0" algn="ctr">
              <a:buNone/>
            </a:pPr>
            <a:endParaRPr lang="it-IT" sz="1800" dirty="0" smtClean="0"/>
          </a:p>
          <a:p>
            <a:pPr marL="0" indent="0">
              <a:buNone/>
            </a:pPr>
            <a:r>
              <a:rPr lang="it-IT" sz="1800" dirty="0"/>
              <a:t> </a:t>
            </a:r>
            <a:r>
              <a:rPr lang="it-IT" sz="1800" dirty="0" smtClean="0"/>
              <a:t>  </a:t>
            </a:r>
            <a:r>
              <a:rPr lang="it-IT" dirty="0" smtClean="0"/>
              <a:t>GENE------------------------------------</a:t>
            </a:r>
            <a:r>
              <a:rPr lang="it-IT" dirty="0" smtClean="0">
                <a:sym typeface="Wingdings" panose="05000000000000000000" pitchFamily="2" charset="2"/>
              </a:rPr>
              <a:t>FENOTIPO</a:t>
            </a:r>
          </a:p>
          <a:p>
            <a:pPr marL="0" indent="0">
              <a:buNone/>
            </a:pPr>
            <a:endParaRPr lang="it-IT" sz="1800" dirty="0">
              <a:sym typeface="Wingdings" panose="05000000000000000000" pitchFamily="2" charset="2"/>
            </a:endParaRPr>
          </a:p>
          <a:p>
            <a:pPr>
              <a:buFont typeface="+mj-lt"/>
              <a:buAutoNum type="arabicPeriod"/>
            </a:pPr>
            <a:r>
              <a:rPr lang="it-IT" sz="1800" dirty="0" smtClean="0">
                <a:sym typeface="Wingdings" panose="05000000000000000000" pitchFamily="2" charset="2"/>
              </a:rPr>
              <a:t>Un solo gene determina una caratteristica</a:t>
            </a:r>
          </a:p>
          <a:p>
            <a:pPr>
              <a:buFont typeface="+mj-lt"/>
              <a:buAutoNum type="arabicPeriod"/>
            </a:pPr>
            <a:r>
              <a:rPr lang="it-IT" sz="1800" dirty="0" smtClean="0">
                <a:sym typeface="Wingdings" panose="05000000000000000000" pitchFamily="2" charset="2"/>
              </a:rPr>
              <a:t>La caratteristica si manifesta indipendentemente dall’ambiente</a:t>
            </a:r>
          </a:p>
          <a:p>
            <a:pPr>
              <a:buFont typeface="+mj-lt"/>
              <a:buAutoNum type="arabicPeriod"/>
            </a:pPr>
            <a:r>
              <a:rPr lang="it-IT" sz="1800" dirty="0" smtClean="0">
                <a:sym typeface="Wingdings" panose="05000000000000000000" pitchFamily="2" charset="2"/>
              </a:rPr>
              <a:t>La caratteristica  è di tipo «qualitativo» (es: forma o colore)</a:t>
            </a:r>
          </a:p>
          <a:p>
            <a:pPr>
              <a:buFont typeface="+mj-lt"/>
              <a:buAutoNum type="arabicPeriod"/>
            </a:pPr>
            <a:r>
              <a:rPr lang="it-IT" sz="1800" dirty="0" smtClean="0">
                <a:sym typeface="Wingdings" panose="05000000000000000000" pitchFamily="2" charset="2"/>
              </a:rPr>
              <a:t>La caratteristica è di tipo dicotomico (tutto o nulla) </a:t>
            </a:r>
          </a:p>
          <a:p>
            <a:pPr>
              <a:buFont typeface="+mj-lt"/>
              <a:buAutoNum type="arabicPeriod"/>
            </a:pPr>
            <a:r>
              <a:rPr lang="it-IT" sz="1800" dirty="0" smtClean="0">
                <a:sym typeface="Wingdings" panose="05000000000000000000" pitchFamily="2" charset="2"/>
              </a:rPr>
              <a:t>La caratteristica viene trasmessa secondo le leggi di </a:t>
            </a:r>
            <a:r>
              <a:rPr lang="it-IT" sz="1800" dirty="0">
                <a:sym typeface="Wingdings" panose="05000000000000000000" pitchFamily="2" charset="2"/>
              </a:rPr>
              <a:t>M</a:t>
            </a:r>
            <a:r>
              <a:rPr lang="it-IT" sz="1800" dirty="0" smtClean="0">
                <a:sym typeface="Wingdings" panose="05000000000000000000" pitchFamily="2" charset="2"/>
              </a:rPr>
              <a:t>endel</a:t>
            </a:r>
          </a:p>
          <a:p>
            <a:pPr marL="0" indent="0">
              <a:buNone/>
            </a:pPr>
            <a:endParaRPr lang="it-IT" sz="1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it-IT" sz="1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it-IT" sz="1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it-IT" sz="1800" dirty="0" smtClean="0">
                <a:sym typeface="Wingdings" panose="05000000000000000000" pitchFamily="2" charset="2"/>
              </a:rPr>
              <a:t>Vasto  27 febbraio 2016</a:t>
            </a:r>
          </a:p>
        </p:txBody>
      </p:sp>
    </p:spTree>
    <p:extLst>
      <p:ext uri="{BB962C8B-B14F-4D97-AF65-F5344CB8AC3E}">
        <p14:creationId xmlns:p14="http://schemas.microsoft.com/office/powerpoint/2010/main" val="827561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DSA: lo stato dell’arte</a:t>
            </a:r>
            <a:br>
              <a:rPr lang="it-IT" sz="3200" dirty="0" smtClean="0"/>
            </a:br>
            <a:r>
              <a:rPr lang="it-IT" sz="1800" dirty="0" smtClean="0"/>
              <a:t>Istituzioni, didattica, riabilitazione e utenza a confronto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Genetica dei tratti complessi</a:t>
            </a:r>
          </a:p>
          <a:p>
            <a:pPr marL="0" indent="0" algn="ctr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Geni-------------</a:t>
            </a:r>
            <a:r>
              <a:rPr lang="it-IT" dirty="0" err="1" smtClean="0"/>
              <a:t>endofenotipo</a:t>
            </a:r>
            <a:r>
              <a:rPr lang="it-IT" dirty="0" smtClean="0"/>
              <a:t>-------------fenotipo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+mj-lt"/>
              <a:buAutoNum type="arabicPeriod"/>
            </a:pPr>
            <a:r>
              <a:rPr lang="it-IT" sz="1400" dirty="0" smtClean="0"/>
              <a:t>La caratteristica dipende dalla interazione tra geni (più di un gene) e ambiente</a:t>
            </a:r>
          </a:p>
          <a:p>
            <a:pPr>
              <a:buFont typeface="+mj-lt"/>
              <a:buAutoNum type="arabicPeriod"/>
            </a:pPr>
            <a:r>
              <a:rPr lang="it-IT" sz="1400" dirty="0" smtClean="0"/>
              <a:t>La caratteristica è di tipo quantitativo (es: peso, altezza)</a:t>
            </a:r>
          </a:p>
          <a:p>
            <a:pPr>
              <a:buFont typeface="+mj-lt"/>
              <a:buAutoNum type="arabicPeriod"/>
            </a:pPr>
            <a:r>
              <a:rPr lang="it-IT" sz="1400" dirty="0" smtClean="0"/>
              <a:t>La caratteristica non è di tipo dicotomico  (tutto o nulla) ma presenta delle gradazioni</a:t>
            </a:r>
          </a:p>
          <a:p>
            <a:pPr>
              <a:buFont typeface="+mj-lt"/>
              <a:buAutoNum type="arabicPeriod"/>
            </a:pPr>
            <a:r>
              <a:rPr lang="it-IT" sz="1400" dirty="0" smtClean="0"/>
              <a:t>La caratteristica non si trasmette con regole mendeliane</a:t>
            </a:r>
          </a:p>
          <a:p>
            <a:pPr marL="0" indent="0">
              <a:buNone/>
            </a:pPr>
            <a:endParaRPr lang="it-IT" sz="1400" dirty="0"/>
          </a:p>
          <a:p>
            <a:pPr marL="0" indent="0">
              <a:buNone/>
            </a:pPr>
            <a:endParaRPr lang="it-IT" sz="1400" dirty="0" smtClean="0"/>
          </a:p>
          <a:p>
            <a:pPr marL="0" indent="0">
              <a:buNone/>
            </a:pPr>
            <a:endParaRPr lang="it-IT" sz="1400" dirty="0"/>
          </a:p>
          <a:p>
            <a:pPr marL="0" indent="0">
              <a:buNone/>
            </a:pPr>
            <a:r>
              <a:rPr lang="it-IT" sz="1800" dirty="0" smtClean="0"/>
              <a:t>Vasto  27 febbraio 2016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83177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DSA: lo stato dell’arte</a:t>
            </a:r>
            <a:br>
              <a:rPr lang="it-IT" sz="3200" dirty="0" smtClean="0"/>
            </a:br>
            <a:r>
              <a:rPr lang="it-IT" sz="1800" dirty="0" smtClean="0"/>
              <a:t>Istituzioni, didattica</a:t>
            </a:r>
            <a:r>
              <a:rPr lang="it-IT" sz="1800" dirty="0"/>
              <a:t>,</a:t>
            </a:r>
            <a:r>
              <a:rPr lang="it-IT" sz="1800" dirty="0" smtClean="0"/>
              <a:t> riabilitazione e utenza a confronto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Genetica dei tratti complessi</a:t>
            </a:r>
          </a:p>
          <a:p>
            <a:pPr marL="0" indent="0" algn="ctr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Geni-----------------</a:t>
            </a:r>
            <a:r>
              <a:rPr lang="it-IT" dirty="0" err="1" smtClean="0"/>
              <a:t>endofenotipo</a:t>
            </a:r>
            <a:r>
              <a:rPr lang="it-IT" dirty="0" smtClean="0"/>
              <a:t>------------fenotipo</a:t>
            </a:r>
          </a:p>
          <a:p>
            <a:pPr marL="0" indent="0" algn="ctr">
              <a:buNone/>
            </a:pPr>
            <a:r>
              <a:rPr lang="it-IT" sz="1400" b="1" i="1" u="sng" dirty="0" smtClean="0"/>
              <a:t>Background genetico</a:t>
            </a:r>
          </a:p>
          <a:p>
            <a:pPr marL="0" indent="0" algn="ctr">
              <a:buNone/>
            </a:pPr>
            <a:r>
              <a:rPr lang="it-IT" sz="1400" b="1" i="1" u="sng" dirty="0" smtClean="0"/>
              <a:t>Sensibilità genetica</a:t>
            </a:r>
          </a:p>
          <a:p>
            <a:pPr marL="0" indent="0" algn="ctr">
              <a:buNone/>
            </a:pPr>
            <a:endParaRPr lang="it-IT" sz="1400" b="1" dirty="0"/>
          </a:p>
          <a:p>
            <a:pPr marL="0" indent="0" algn="ctr">
              <a:buNone/>
            </a:pPr>
            <a:endParaRPr lang="it-IT" sz="1400" b="1" i="1" u="sng" dirty="0" smtClean="0"/>
          </a:p>
          <a:p>
            <a:pPr marL="0" indent="0" algn="ctr">
              <a:buNone/>
            </a:pPr>
            <a:endParaRPr lang="it-IT" sz="1400" b="1" i="1" u="sng" dirty="0"/>
          </a:p>
          <a:p>
            <a:pPr marL="0" indent="0">
              <a:buNone/>
            </a:pPr>
            <a:r>
              <a:rPr lang="it-IT" dirty="0" smtClean="0"/>
              <a:t>                                                         </a:t>
            </a:r>
            <a:r>
              <a:rPr lang="it-IT" dirty="0" smtClean="0">
                <a:solidFill>
                  <a:srgbClr val="FFFF00"/>
                </a:solidFill>
              </a:rPr>
              <a:t>ambiente</a:t>
            </a:r>
            <a:r>
              <a:rPr lang="it-IT" sz="2000" b="1" i="1" u="sng" dirty="0" smtClean="0">
                <a:solidFill>
                  <a:srgbClr val="FFFF00"/>
                </a:solidFill>
              </a:rPr>
              <a:t> </a:t>
            </a:r>
            <a:r>
              <a:rPr lang="it-IT" sz="2000" b="1" i="1" u="sng" dirty="0" smtClean="0"/>
              <a:t>  </a:t>
            </a:r>
            <a:r>
              <a:rPr lang="it-IT" sz="2000" dirty="0" smtClean="0"/>
              <a:t> </a:t>
            </a:r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r>
              <a:rPr lang="it-IT" sz="1800" dirty="0" smtClean="0"/>
              <a:t>Vasto  27 febbraio 2016</a:t>
            </a:r>
            <a:r>
              <a:rPr lang="it-IT" sz="2000" dirty="0" smtClean="0"/>
              <a:t>  </a:t>
            </a:r>
            <a:endParaRPr lang="it-IT" sz="2000" b="1" i="1" u="sng" dirty="0" smtClean="0"/>
          </a:p>
        </p:txBody>
      </p:sp>
      <p:sp>
        <p:nvSpPr>
          <p:cNvPr id="4" name="Freccia in su 3"/>
          <p:cNvSpPr/>
          <p:nvPr/>
        </p:nvSpPr>
        <p:spPr>
          <a:xfrm>
            <a:off x="6372200" y="4077072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479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DSA: lo stato dell’arte</a:t>
            </a:r>
            <a:br>
              <a:rPr lang="it-IT" sz="3200" dirty="0" smtClean="0"/>
            </a:br>
            <a:r>
              <a:rPr lang="it-IT" sz="1800" dirty="0" smtClean="0"/>
              <a:t>Istituzioni, didattica, riabilitazione e utenza a confronto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b="1" dirty="0" smtClean="0"/>
              <a:t>Bibliografia</a:t>
            </a:r>
          </a:p>
          <a:p>
            <a:r>
              <a:rPr lang="it-IT" sz="2400" b="1" dirty="0" smtClean="0"/>
              <a:t>E. H. </a:t>
            </a:r>
            <a:r>
              <a:rPr lang="it-IT" sz="2400" b="1" dirty="0" err="1" smtClean="0"/>
              <a:t>Lenneberg</a:t>
            </a:r>
            <a:r>
              <a:rPr lang="it-IT" sz="2400" b="1" dirty="0" smtClean="0"/>
              <a:t> «Fondamenti biologici del linguaggio» </a:t>
            </a:r>
            <a:r>
              <a:rPr lang="it-IT" sz="2400" b="1" dirty="0" err="1" smtClean="0"/>
              <a:t>Boringhieri</a:t>
            </a:r>
            <a:r>
              <a:rPr lang="it-IT" sz="2400" b="1" dirty="0" smtClean="0"/>
              <a:t> Editore</a:t>
            </a:r>
          </a:p>
          <a:p>
            <a:r>
              <a:rPr lang="it-IT" sz="2400" b="1" dirty="0" smtClean="0"/>
              <a:t>P. </a:t>
            </a:r>
            <a:r>
              <a:rPr lang="it-IT" sz="2400" b="1" dirty="0" err="1" smtClean="0"/>
              <a:t>Libermann</a:t>
            </a:r>
            <a:r>
              <a:rPr lang="it-IT" sz="2400" b="1" dirty="0" smtClean="0"/>
              <a:t> «L’origine delle Parole» </a:t>
            </a:r>
            <a:r>
              <a:rPr lang="it-IT" sz="2400" b="1" dirty="0" err="1" smtClean="0"/>
              <a:t>Boringhieri</a:t>
            </a:r>
            <a:r>
              <a:rPr lang="it-IT" sz="2400" b="1" dirty="0" smtClean="0"/>
              <a:t> Editore</a:t>
            </a:r>
          </a:p>
          <a:p>
            <a:r>
              <a:rPr lang="it-IT" sz="2400" b="1" dirty="0" smtClean="0"/>
              <a:t>R. </a:t>
            </a:r>
            <a:r>
              <a:rPr lang="it-IT" sz="2400" b="1" dirty="0" err="1" smtClean="0"/>
              <a:t>Jakobson</a:t>
            </a:r>
            <a:r>
              <a:rPr lang="it-IT" sz="2400" b="1" dirty="0" smtClean="0"/>
              <a:t> «Autoritratto di un linguista» il Mulino Ed.</a:t>
            </a:r>
          </a:p>
          <a:p>
            <a:r>
              <a:rPr lang="it-IT" sz="2400" b="1" dirty="0" smtClean="0"/>
              <a:t>R. </a:t>
            </a:r>
            <a:r>
              <a:rPr lang="it-IT" sz="2400" b="1" dirty="0" err="1" smtClean="0"/>
              <a:t>Jakobson</a:t>
            </a:r>
            <a:r>
              <a:rPr lang="it-IT" sz="2400" b="1" dirty="0" smtClean="0"/>
              <a:t> «Saggi di Linguistica generale» universale Economica Feltrinelli</a:t>
            </a:r>
          </a:p>
          <a:p>
            <a:r>
              <a:rPr lang="it-IT" sz="2400" b="1" dirty="0" smtClean="0"/>
              <a:t>F. Fabbro «Il cervello bilingue» Casa Editrice Astrolabio</a:t>
            </a:r>
          </a:p>
          <a:p>
            <a:r>
              <a:rPr lang="it-IT" sz="2400" b="1" dirty="0" smtClean="0"/>
              <a:t>F. Fabbro «</a:t>
            </a:r>
            <a:r>
              <a:rPr lang="it-IT" sz="2400" b="1" dirty="0" err="1" smtClean="0"/>
              <a:t>Neuropedagogia</a:t>
            </a:r>
            <a:r>
              <a:rPr lang="it-IT" sz="2400" b="1" dirty="0" smtClean="0"/>
              <a:t> delle lingue» Casa Editrice Astrolabio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63213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DSA: lo stato dell’arte</a:t>
            </a:r>
            <a:br>
              <a:rPr lang="it-IT" sz="3200" dirty="0" smtClean="0"/>
            </a:br>
            <a:r>
              <a:rPr lang="it-IT" sz="1800" dirty="0" smtClean="0"/>
              <a:t>Istituzioni, didattica, riabilitazione e utenza a confronto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 smtClean="0"/>
              <a:t>Bibliografia</a:t>
            </a:r>
          </a:p>
          <a:p>
            <a:r>
              <a:rPr lang="it-IT" sz="2400" b="1" dirty="0" smtClean="0"/>
              <a:t>L.L. Cavalli Sforza «Geni, popoli e lingue» Adelphi Editore</a:t>
            </a:r>
          </a:p>
          <a:p>
            <a:r>
              <a:rPr lang="it-IT" sz="2400" b="1" dirty="0" smtClean="0"/>
              <a:t>G. </a:t>
            </a:r>
            <a:r>
              <a:rPr lang="it-IT" sz="2400" b="1" dirty="0" err="1" smtClean="0"/>
              <a:t>O’Brien</a:t>
            </a:r>
            <a:r>
              <a:rPr lang="it-IT" sz="2400" b="1" dirty="0" smtClean="0"/>
              <a:t>, W. </a:t>
            </a:r>
            <a:r>
              <a:rPr lang="it-IT" sz="2400" b="1" dirty="0" err="1" smtClean="0"/>
              <a:t>Yule</a:t>
            </a:r>
            <a:r>
              <a:rPr lang="it-IT" sz="2400" b="1" dirty="0" smtClean="0"/>
              <a:t> «Caratteristiche comportamentali delle malattie genetiche» a cura di P. </a:t>
            </a:r>
            <a:r>
              <a:rPr lang="it-IT" sz="2400" b="1" dirty="0" err="1" smtClean="0"/>
              <a:t>Franceschini</a:t>
            </a:r>
            <a:r>
              <a:rPr lang="it-IT" sz="2400" b="1" dirty="0" smtClean="0"/>
              <a:t> e S. Soresi, Edizioni McGraw-Hill</a:t>
            </a:r>
          </a:p>
          <a:p>
            <a:r>
              <a:rPr lang="it-IT" sz="2400" b="1" dirty="0" smtClean="0"/>
              <a:t>M. Tomasello «Unicamente umano» Edizioni  il Mulino</a:t>
            </a:r>
          </a:p>
          <a:p>
            <a:r>
              <a:rPr lang="it-IT" sz="2400" b="1" dirty="0" smtClean="0"/>
              <a:t>E. Granieri et al. </a:t>
            </a:r>
            <a:r>
              <a:rPr lang="it-IT" sz="2400" b="1" dirty="0" err="1" smtClean="0"/>
              <a:t>Neurology</a:t>
            </a:r>
            <a:r>
              <a:rPr lang="it-IT" sz="2400" b="1" dirty="0" smtClean="0"/>
              <a:t> 2000; 55, 842-847</a:t>
            </a:r>
          </a:p>
          <a:p>
            <a:r>
              <a:rPr lang="it-IT" sz="2400" b="1" dirty="0" smtClean="0"/>
              <a:t>J.A. </a:t>
            </a:r>
            <a:r>
              <a:rPr lang="it-IT" sz="2400" b="1" dirty="0" err="1" smtClean="0"/>
              <a:t>Encinas</a:t>
            </a:r>
            <a:r>
              <a:rPr lang="it-IT" sz="2400" b="1" dirty="0" smtClean="0"/>
              <a:t> et al. (1999) </a:t>
            </a:r>
            <a:r>
              <a:rPr lang="it-IT" sz="2400" b="1" dirty="0" err="1" smtClean="0"/>
              <a:t>Nat</a:t>
            </a:r>
            <a:r>
              <a:rPr lang="it-IT" sz="2400" b="1" dirty="0" smtClean="0"/>
              <a:t>. </a:t>
            </a:r>
            <a:r>
              <a:rPr lang="it-IT" sz="2400" b="1" dirty="0" err="1" smtClean="0"/>
              <a:t>Genet</a:t>
            </a:r>
            <a:r>
              <a:rPr lang="it-IT" sz="2400" b="1" dirty="0" smtClean="0"/>
              <a:t>., 21, 158-160</a:t>
            </a:r>
          </a:p>
          <a:p>
            <a:r>
              <a:rPr lang="it-IT" sz="2400" b="1" dirty="0" smtClean="0"/>
              <a:t>T. </a:t>
            </a:r>
            <a:r>
              <a:rPr lang="it-IT" sz="2400" b="1" dirty="0" err="1" smtClean="0"/>
              <a:t>Strachman</a:t>
            </a:r>
            <a:r>
              <a:rPr lang="it-IT" sz="2400" b="1" dirty="0" smtClean="0"/>
              <a:t> and A. Read, Human </a:t>
            </a:r>
            <a:r>
              <a:rPr lang="it-IT" sz="2400" b="1" dirty="0" err="1" smtClean="0"/>
              <a:t>Molecular</a:t>
            </a:r>
            <a:r>
              <a:rPr lang="it-IT" sz="2400" b="1" dirty="0" smtClean="0"/>
              <a:t> Genetics- </a:t>
            </a:r>
            <a:r>
              <a:rPr lang="it-IT" sz="2400" b="1" dirty="0" err="1" smtClean="0"/>
              <a:t>Bios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Scient</a:t>
            </a:r>
            <a:r>
              <a:rPr lang="it-IT" sz="2400" b="1" dirty="0" smtClean="0"/>
              <a:t>. </a:t>
            </a:r>
            <a:r>
              <a:rPr lang="it-IT" sz="2400" b="1" dirty="0" err="1" smtClean="0"/>
              <a:t>Publishers</a:t>
            </a:r>
            <a:r>
              <a:rPr lang="it-IT" sz="2400" b="1" dirty="0" smtClean="0"/>
              <a:t>, 2003</a:t>
            </a:r>
          </a:p>
          <a:p>
            <a:pPr marL="0" indent="0">
              <a:buNone/>
            </a:pPr>
            <a:endParaRPr lang="it-IT" sz="2400" b="1" dirty="0" smtClean="0"/>
          </a:p>
          <a:p>
            <a:endParaRPr lang="it-IT" sz="1800" b="1" dirty="0"/>
          </a:p>
        </p:txBody>
      </p:sp>
    </p:spTree>
    <p:extLst>
      <p:ext uri="{BB962C8B-B14F-4D97-AF65-F5344CB8AC3E}">
        <p14:creationId xmlns:p14="http://schemas.microsoft.com/office/powerpoint/2010/main" val="3078412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DSA: lo stato dell’arte</a:t>
            </a:r>
            <a:br>
              <a:rPr lang="it-IT" sz="3200" dirty="0" smtClean="0"/>
            </a:br>
            <a:r>
              <a:rPr lang="it-IT" sz="1800" dirty="0" smtClean="0"/>
              <a:t>Istituzioni, didattica, riabilitazione e utenza a confronto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b="1" dirty="0" smtClean="0"/>
              <a:t>Bibliografia</a:t>
            </a:r>
          </a:p>
          <a:p>
            <a:r>
              <a:rPr lang="it-IT" sz="2400" b="1" dirty="0" smtClean="0"/>
              <a:t>R. </a:t>
            </a:r>
            <a:r>
              <a:rPr lang="it-IT" sz="2400" b="1" dirty="0" err="1" smtClean="0"/>
              <a:t>Penge</a:t>
            </a:r>
            <a:r>
              <a:rPr lang="it-IT" sz="2400" b="1" dirty="0" smtClean="0"/>
              <a:t>, E Mariani, M </a:t>
            </a:r>
            <a:r>
              <a:rPr lang="it-IT" sz="2400" b="1" dirty="0" err="1" smtClean="0"/>
              <a:t>Pieretti</a:t>
            </a:r>
            <a:r>
              <a:rPr lang="it-IT" sz="2400" b="1" dirty="0"/>
              <a:t> </a:t>
            </a:r>
            <a:r>
              <a:rPr lang="it-IT" sz="2400" b="1" dirty="0" smtClean="0"/>
              <a:t>«Uno screening </a:t>
            </a:r>
            <a:r>
              <a:rPr lang="it-IT" sz="2400" b="1" dirty="0" err="1" smtClean="0"/>
              <a:t>longitudnale</a:t>
            </a:r>
            <a:r>
              <a:rPr lang="it-IT" sz="2400" b="1" dirty="0" smtClean="0"/>
              <a:t> per la prevenzione dei disturbi di apprendimento: risultati in IV elementare» Psichiatria dell’Infanzia e dell’Adolescenza, 66, 307-318</a:t>
            </a:r>
          </a:p>
          <a:p>
            <a:r>
              <a:rPr lang="it-IT" sz="2400" b="1" dirty="0" smtClean="0"/>
              <a:t>A. Martini « Le difficoltà di apprendimento della lingua scritta. Criteri di diagnosi e indirizzi di trattamento» Tirrenia, Edizioni del Cerro 1995</a:t>
            </a:r>
          </a:p>
          <a:p>
            <a:r>
              <a:rPr lang="it-IT" sz="2400" b="1" dirty="0" smtClean="0"/>
              <a:t>C. Masala, G Stella, D.R. </a:t>
            </a:r>
            <a:r>
              <a:rPr lang="it-IT" sz="2400" b="1" dirty="0" err="1" smtClean="0"/>
              <a:t>Petretto</a:t>
            </a:r>
            <a:r>
              <a:rPr lang="it-IT" sz="2400" b="1" dirty="0" smtClean="0"/>
              <a:t> « Diagnostica di dislessia: proposta di un albero decisionale», Psichiatria dell’Infanzia e dell’Adolescenza, 69, 345-357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1654333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479</Words>
  <Application>Microsoft Office PowerPoint</Application>
  <PresentationFormat>Presentazione su schermo (4:3)</PresentationFormat>
  <Paragraphs>85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Tema di Office</vt:lpstr>
      <vt:lpstr>DSA: lo stato dell’arte Istituzioni, didattica, riabilitazione e utenza a confronto</vt:lpstr>
      <vt:lpstr>DSA: lo stato dell’arte Istituzioni, didattica, riabilitazione e utenza a confronto</vt:lpstr>
      <vt:lpstr>DSA: lo stato dell’arte Istituzioni, didattica, riabilitazione e utenza a confronto</vt:lpstr>
      <vt:lpstr>DSA: lo stato dell’arte Istituzioni, didattica, riabilitazione e utenza a confronto</vt:lpstr>
      <vt:lpstr>DSA: lo stato dell’arte Istituzioni, didattica, riabilitazione e utenza a confronto</vt:lpstr>
      <vt:lpstr>DSA: lo stato dell’arte Istituzioni, didattica, riabilitazione e utenza a confronto</vt:lpstr>
      <vt:lpstr>DSA: lo stato dell’arte Istituzioni, didattica, riabilitazione e utenza a confronto</vt:lpstr>
      <vt:lpstr>DSA: lo stato dell’arte Istituzioni, didattica, riabilitazione e utenza a confronto</vt:lpstr>
    </vt:vector>
  </TitlesOfParts>
  <Company>Acer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PERCORSI  Centro di Riabilitazione e Consulenza</dc:title>
  <dc:creator>Valued Acer Customer</dc:creator>
  <cp:lastModifiedBy>benito michelizza</cp:lastModifiedBy>
  <cp:revision>35</cp:revision>
  <dcterms:created xsi:type="dcterms:W3CDTF">2016-02-12T08:55:27Z</dcterms:created>
  <dcterms:modified xsi:type="dcterms:W3CDTF">2016-02-27T07:45:25Z</dcterms:modified>
</cp:coreProperties>
</file>